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60" r:id="rId4"/>
    <p:sldId id="261" r:id="rId5"/>
    <p:sldId id="266" r:id="rId6"/>
    <p:sldId id="270" r:id="rId7"/>
    <p:sldId id="274" r:id="rId8"/>
    <p:sldId id="273" r:id="rId9"/>
    <p:sldId id="259" r:id="rId10"/>
    <p:sldId id="279" r:id="rId11"/>
    <p:sldId id="278" r:id="rId12"/>
    <p:sldId id="262" r:id="rId13"/>
    <p:sldId id="263" r:id="rId14"/>
    <p:sldId id="264" r:id="rId15"/>
    <p:sldId id="265" r:id="rId16"/>
    <p:sldId id="267" r:id="rId17"/>
    <p:sldId id="268" r:id="rId18"/>
    <p:sldId id="269" r:id="rId19"/>
    <p:sldId id="275" r:id="rId20"/>
    <p:sldId id="271" r:id="rId21"/>
    <p:sldId id="272" r:id="rId22"/>
    <p:sldId id="277" r:id="rId23"/>
    <p:sldId id="276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>
        <p:scale>
          <a:sx n="81" d="100"/>
          <a:sy n="81" d="100"/>
        </p:scale>
        <p:origin x="-7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62B04-2C18-4FEB-8186-1CD856E25325}" type="datetimeFigureOut">
              <a:rPr lang="fr-FR" smtClean="0"/>
              <a:t>09/03/2017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E1ABB-311C-41AB-8375-86A1E7796A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030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7B681-4F81-446A-A4D5-C8DE7BF8B63A}" type="datetimeFigureOut">
              <a:rPr lang="fr-FR" smtClean="0"/>
              <a:pPr/>
              <a:t>09/03/2017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35EC8-ED76-45B7-874E-B3FE31FACAC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904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CC2E-0A91-4A1F-B4C8-0CD12A7D90A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2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E40ED0-A439-4075-8041-F6A7F40D2F59}" type="slidenum">
              <a:rPr lang="fr-FR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77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57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90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6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23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95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578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0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63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46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78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76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C8211-0F53-4445-9BC2-600F66E8EBB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TexteArticle.do;jsessionid=58CCA5F160B1F745063409A3BFE2127F.tpdila09v_3?cidTexte=JORFTEXT000027478077&amp;idArticle=LEGIARTI000027479337&amp;dateTexte=20130601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154845"/>
            <a:ext cx="10963910" cy="2852737"/>
          </a:xfrm>
        </p:spPr>
        <p:txBody>
          <a:bodyPr/>
          <a:lstStyle/>
          <a:p>
            <a:r>
              <a:rPr lang="fr-FR" sz="5400" b="1" dirty="0" smtClean="0">
                <a:solidFill>
                  <a:srgbClr val="0070C0"/>
                </a:solidFill>
              </a:rPr>
              <a:t>Accréditation et </a:t>
            </a:r>
            <a:r>
              <a:rPr lang="fr-FR" sz="5400" b="1" smtClean="0">
                <a:solidFill>
                  <a:srgbClr val="0070C0"/>
                </a:solidFill>
              </a:rPr>
              <a:t>inspection </a:t>
            </a:r>
            <a:br>
              <a:rPr lang="fr-FR" sz="5400" b="1" smtClean="0">
                <a:solidFill>
                  <a:srgbClr val="0070C0"/>
                </a:solidFill>
              </a:rPr>
            </a:br>
            <a:r>
              <a:rPr lang="fr-FR" sz="5400" b="1" smtClean="0">
                <a:solidFill>
                  <a:srgbClr val="0070C0"/>
                </a:solidFill>
              </a:rPr>
              <a:t>en </a:t>
            </a:r>
            <a:r>
              <a:rPr lang="fr-FR" sz="5400" b="1" dirty="0" smtClean="0">
                <a:solidFill>
                  <a:srgbClr val="0070C0"/>
                </a:solidFill>
              </a:rPr>
              <a:t>Biologie Médicale</a:t>
            </a:r>
            <a:r>
              <a:rPr lang="fr-FR" b="1" dirty="0" smtClean="0">
                <a:solidFill>
                  <a:srgbClr val="0070C0"/>
                </a:solidFill>
              </a:rPr>
              <a:t/>
            </a:r>
            <a:br>
              <a:rPr lang="fr-FR" b="1" dirty="0" smtClean="0">
                <a:solidFill>
                  <a:srgbClr val="0070C0"/>
                </a:solidFill>
              </a:rPr>
            </a:br>
            <a:r>
              <a:rPr lang="fr-FR" sz="4800" b="1" dirty="0" smtClean="0">
                <a:solidFill>
                  <a:srgbClr val="0070C0"/>
                </a:solidFill>
              </a:rPr>
              <a:t>Quelle articulation ?</a:t>
            </a:r>
            <a:endParaRPr lang="fr-FR" sz="48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59227" y="4128355"/>
            <a:ext cx="10515600" cy="2006722"/>
          </a:xfrm>
        </p:spPr>
        <p:txBody>
          <a:bodyPr>
            <a:no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Michel </a:t>
            </a:r>
            <a:r>
              <a:rPr lang="fr-FR" b="1" dirty="0" err="1" smtClean="0">
                <a:solidFill>
                  <a:schemeClr val="tx1"/>
                </a:solidFill>
              </a:rPr>
              <a:t>Vaubourdolle</a:t>
            </a:r>
            <a:endParaRPr lang="fr-FR" b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Biologiste Responsable – Chef de Pôle – Biologie Médicale et Pathologie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Hôpitaux Universitaires Est Parisien – AP-HP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Membre du Comité de section Santé Humaine – ET-RE – COFRAC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Responsable du </a:t>
            </a:r>
            <a:r>
              <a:rPr lang="fr-FR" sz="1600" i="1" dirty="0" err="1" smtClean="0">
                <a:solidFill>
                  <a:schemeClr val="tx1"/>
                </a:solidFill>
              </a:rPr>
              <a:t>DU</a:t>
            </a:r>
            <a:r>
              <a:rPr lang="fr-FR" sz="1600" i="1" dirty="0" smtClean="0">
                <a:solidFill>
                  <a:schemeClr val="tx1"/>
                </a:solidFill>
              </a:rPr>
              <a:t> Assurance Qualité en Biologie Médicale – UPMC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Coordonnateur groupes de travail SFBC (Accréditation – Biologie d’urgence), EFLM (Accréditation)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600" i="1" dirty="0" smtClean="0">
                <a:solidFill>
                  <a:schemeClr val="tx1"/>
                </a:solidFill>
              </a:rPr>
              <a:t>Président ASQUALAB</a:t>
            </a:r>
            <a:endParaRPr lang="fr-FR" sz="1800" dirty="0" smtClean="0">
              <a:solidFill>
                <a:schemeClr val="tx1"/>
              </a:solidFill>
            </a:endParaRPr>
          </a:p>
          <a:p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954578" y="6356349"/>
            <a:ext cx="4324898" cy="365125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pic>
        <p:nvPicPr>
          <p:cNvPr id="7" name="Image 10" descr="logoHU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850" y="220717"/>
            <a:ext cx="2407708" cy="118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8954" y="1752702"/>
            <a:ext cx="971550" cy="1247775"/>
          </a:xfrm>
          <a:prstGeom prst="rect">
            <a:avLst/>
          </a:prstGeom>
        </p:spPr>
      </p:pic>
      <p:pic>
        <p:nvPicPr>
          <p:cNvPr id="9" name="Image 8" descr="NewlogoSFBC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60518" y="4068756"/>
            <a:ext cx="1088424" cy="107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89852" y="533283"/>
            <a:ext cx="305435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28467" y="5402221"/>
            <a:ext cx="1152525" cy="73285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5585" y="3256277"/>
            <a:ext cx="1698290" cy="6508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55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558139" y="6356350"/>
            <a:ext cx="10889673" cy="365125"/>
          </a:xfrm>
        </p:spPr>
        <p:txBody>
          <a:bodyPr/>
          <a:lstStyle/>
          <a:p>
            <a:r>
              <a:rPr lang="fr-FR" dirty="0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39380" y="1842436"/>
            <a:ext cx="111271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Article L6211-1 </a:t>
            </a:r>
            <a:r>
              <a:rPr lang="fr-FR" sz="2800" b="1" dirty="0" smtClean="0"/>
              <a:t>Modifié </a:t>
            </a:r>
            <a:r>
              <a:rPr lang="fr-FR" sz="2800" b="1" dirty="0"/>
              <a:t>par </a:t>
            </a:r>
            <a:r>
              <a:rPr lang="fr-F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LOI </a:t>
            </a:r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n°2013-442 du 30 mai 2013 - art. 4</a:t>
            </a:r>
            <a:r>
              <a:rPr lang="fr-F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FR" sz="2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sz="2800" dirty="0"/>
          </a:p>
          <a:p>
            <a:pPr algn="just"/>
            <a:r>
              <a:rPr lang="fr-FR" sz="2800" dirty="0"/>
              <a:t>Un examen de biologie médicale est un </a:t>
            </a:r>
            <a:r>
              <a:rPr lang="fr-FR" sz="2800" b="1" dirty="0"/>
              <a:t>acte médical qui concourt</a:t>
            </a:r>
            <a:r>
              <a:rPr lang="fr-FR" sz="2800" dirty="0"/>
              <a:t> à la prévention, au dépistage, au diagnostic ou à l'évaluation du risque de survenue d'états pathologiques, à la décision et à la prise en charge thérapeutiques, à la détermination ou au suivi de </a:t>
            </a:r>
            <a:r>
              <a:rPr lang="fr-FR" sz="2800" b="1" dirty="0"/>
              <a:t>l'état physiologique ou physiopathologique de l'être humain</a:t>
            </a:r>
            <a:r>
              <a:rPr lang="fr-FR" sz="2800" dirty="0"/>
              <a:t>, hormis les actes d'anatomie et de cytologie pathologiques, exécutés par des médecins spécialistes dans ce domaine.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960310" y="433723"/>
            <a:ext cx="6085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La Biologie Médicale en France</a:t>
            </a:r>
          </a:p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Définition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55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175657" y="6538912"/>
            <a:ext cx="10315073" cy="298530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3</a:t>
            </a:fld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838200" y="778675"/>
            <a:ext cx="10111846" cy="5354245"/>
            <a:chOff x="256302" y="692779"/>
            <a:chExt cx="10111846" cy="5354245"/>
          </a:xfrm>
        </p:grpSpPr>
        <p:sp>
          <p:nvSpPr>
            <p:cNvPr id="4" name="Rectangle à coins arrondis 3"/>
            <p:cNvSpPr/>
            <p:nvPr/>
          </p:nvSpPr>
          <p:spPr>
            <a:xfrm>
              <a:off x="256302" y="730974"/>
              <a:ext cx="3325091" cy="53160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pPr algn="ctr"/>
              <a:r>
                <a:rPr lang="fr-FR" b="1" dirty="0" smtClean="0"/>
                <a:t>Biologie Médicale</a:t>
              </a:r>
            </a:p>
            <a:p>
              <a:pPr algn="ctr"/>
              <a:r>
                <a:rPr lang="fr-FR" b="1" i="1" dirty="0" err="1" smtClean="0"/>
                <a:t>Laboratory</a:t>
              </a:r>
              <a:r>
                <a:rPr lang="fr-FR" b="1" i="1" dirty="0" smtClean="0"/>
                <a:t> </a:t>
              </a:r>
              <a:r>
                <a:rPr lang="fr-FR" b="1" i="1" dirty="0" err="1" smtClean="0"/>
                <a:t>medicine</a:t>
              </a:r>
              <a:endParaRPr lang="fr-FR" b="1" i="1" dirty="0" smtClean="0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481934" y="4499335"/>
              <a:ext cx="2873829" cy="1110350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fr-FR" b="1" dirty="0" smtClean="0"/>
                <a:t>Biologie d’Urgence</a:t>
              </a:r>
            </a:p>
            <a:p>
              <a:pPr algn="ctr"/>
              <a:r>
                <a:rPr lang="fr-FR" b="1" i="1" dirty="0" smtClean="0"/>
                <a:t>Critical care </a:t>
              </a:r>
              <a:r>
                <a:rPr lang="fr-FR" b="1" i="1" dirty="0" err="1" smtClean="0"/>
                <a:t>testing</a:t>
              </a:r>
              <a:endParaRPr lang="fr-FR" b="1" i="1" dirty="0" smtClean="0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657195" y="5162766"/>
              <a:ext cx="2523306" cy="370117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fr-FR" b="1" dirty="0" smtClean="0"/>
                <a:t>EBMD - </a:t>
              </a:r>
              <a:r>
                <a:rPr lang="fr-FR" b="1" i="1" dirty="0" smtClean="0"/>
                <a:t>POCT</a:t>
              </a:r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481934" y="1788915"/>
              <a:ext cx="2873829" cy="1927123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fr-FR" b="1" dirty="0" smtClean="0"/>
                <a:t>Biologie de référence</a:t>
              </a:r>
            </a:p>
            <a:p>
              <a:pPr algn="ctr"/>
              <a:r>
                <a:rPr lang="fr-FR" b="1" dirty="0" smtClean="0"/>
                <a:t>Biologie générale</a:t>
              </a:r>
            </a:p>
            <a:p>
              <a:pPr algn="ctr"/>
              <a:r>
                <a:rPr lang="fr-FR" b="1" dirty="0" smtClean="0"/>
                <a:t>Laboratoires centraux</a:t>
              </a:r>
            </a:p>
            <a:p>
              <a:pPr algn="ctr"/>
              <a:r>
                <a:rPr lang="fr-FR" b="1" dirty="0" smtClean="0"/>
                <a:t>Sites </a:t>
              </a:r>
              <a:r>
                <a:rPr lang="fr-FR" b="1" dirty="0" err="1" smtClean="0"/>
                <a:t>prépostana</a:t>
              </a:r>
              <a:endParaRPr lang="fr-FR" b="1" dirty="0" smtClean="0"/>
            </a:p>
            <a:p>
              <a:pPr algn="ctr"/>
              <a:r>
                <a:rPr lang="fr-FR" b="1" dirty="0" smtClean="0"/>
                <a:t>LBM </a:t>
              </a:r>
              <a:r>
                <a:rPr lang="fr-FR" b="1" dirty="0" err="1" smtClean="0"/>
                <a:t>multisites</a:t>
              </a:r>
              <a:endParaRPr lang="fr-FR" b="1" dirty="0" smtClean="0"/>
            </a:p>
            <a:p>
              <a:pPr algn="ctr"/>
              <a:r>
                <a:rPr lang="fr-FR" b="1" dirty="0" smtClean="0"/>
                <a:t>Organisation territoriale</a:t>
              </a:r>
            </a:p>
          </p:txBody>
        </p:sp>
        <p:sp>
          <p:nvSpPr>
            <p:cNvPr id="44" name="Double flèche horizontale 43"/>
            <p:cNvSpPr/>
            <p:nvPr/>
          </p:nvSpPr>
          <p:spPr>
            <a:xfrm rot="5400000" flipH="1">
              <a:off x="1585532" y="3978375"/>
              <a:ext cx="662509" cy="225807"/>
            </a:xfrm>
            <a:prstGeom prst="leftRightArrow">
              <a:avLst>
                <a:gd name="adj1" fmla="val 50000"/>
                <a:gd name="adj2" fmla="val 6577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7" name="Groupe 36"/>
            <p:cNvGrpSpPr/>
            <p:nvPr/>
          </p:nvGrpSpPr>
          <p:grpSpPr>
            <a:xfrm>
              <a:off x="3624830" y="692779"/>
              <a:ext cx="2885708" cy="5316050"/>
              <a:chOff x="4764861" y="692779"/>
              <a:chExt cx="2885708" cy="5316050"/>
            </a:xfrm>
          </p:grpSpPr>
          <p:sp>
            <p:nvSpPr>
              <p:cNvPr id="35" name="Ellipse 34"/>
              <p:cNvSpPr/>
              <p:nvPr/>
            </p:nvSpPr>
            <p:spPr>
              <a:xfrm>
                <a:off x="4764861" y="692779"/>
                <a:ext cx="2885708" cy="5316050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endParaRPr lang="fr-FR" sz="2400" b="1" dirty="0" smtClean="0"/>
              </a:p>
              <a:p>
                <a:pPr algn="ctr"/>
                <a:r>
                  <a:rPr lang="fr-FR" sz="2400" b="1" dirty="0" smtClean="0"/>
                  <a:t>Responsabilité</a:t>
                </a:r>
                <a:endParaRPr lang="fr-FR" sz="2400" b="1" dirty="0"/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4843149" y="2619717"/>
                <a:ext cx="245819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Acte médical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Biologiste Médical responsable sur l’ensemble du processus de l’examen</a:t>
                </a:r>
                <a:endParaRPr lang="fr-FR" b="1" dirty="0"/>
              </a:p>
            </p:txBody>
          </p:sp>
        </p:grpSp>
        <p:grpSp>
          <p:nvGrpSpPr>
            <p:cNvPr id="38" name="Groupe 37"/>
            <p:cNvGrpSpPr/>
            <p:nvPr/>
          </p:nvGrpSpPr>
          <p:grpSpPr>
            <a:xfrm>
              <a:off x="5901920" y="692779"/>
              <a:ext cx="2483926" cy="5316050"/>
              <a:chOff x="4331075" y="692779"/>
              <a:chExt cx="2885708" cy="5316050"/>
            </a:xfrm>
          </p:grpSpPr>
          <p:sp>
            <p:nvSpPr>
              <p:cNvPr id="39" name="Ellipse 38"/>
              <p:cNvSpPr/>
              <p:nvPr/>
            </p:nvSpPr>
            <p:spPr>
              <a:xfrm>
                <a:off x="4331075" y="692779"/>
                <a:ext cx="2885708" cy="5316050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endParaRPr lang="fr-FR" sz="2400" b="1" dirty="0" smtClean="0"/>
              </a:p>
              <a:p>
                <a:pPr algn="ctr"/>
                <a:r>
                  <a:rPr lang="fr-FR" sz="2400" b="1" dirty="0" smtClean="0"/>
                  <a:t>Régulation</a:t>
                </a:r>
                <a:endParaRPr lang="fr-FR" sz="2400" b="1" dirty="0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4613948" y="2544472"/>
                <a:ext cx="2222670" cy="2308324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sz="1600" b="1" dirty="0" smtClean="0"/>
                  <a:t>Loi 30/05/2013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sz="1600" b="1" dirty="0" smtClean="0"/>
                  <a:t>CSP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sz="1600" b="1" dirty="0" smtClean="0"/>
                  <a:t>Nombreux textes d’applications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sz="1600" b="1" dirty="0" smtClean="0"/>
                  <a:t>Décret 26/01/2016</a:t>
                </a:r>
                <a:br>
                  <a:rPr lang="fr-FR" sz="1600" b="1" dirty="0" smtClean="0"/>
                </a:br>
                <a:r>
                  <a:rPr lang="fr-FR" sz="1600" b="1" dirty="0" smtClean="0"/>
                  <a:t>Transmission</a:t>
                </a:r>
                <a:br>
                  <a:rPr lang="fr-FR" sz="1600" b="1" dirty="0" smtClean="0"/>
                </a:br>
                <a:r>
                  <a:rPr lang="fr-FR" sz="1600" b="1" dirty="0" smtClean="0"/>
                  <a:t>données</a:t>
                </a:r>
              </a:p>
            </p:txBody>
          </p:sp>
        </p:grpSp>
        <p:grpSp>
          <p:nvGrpSpPr>
            <p:cNvPr id="41" name="Groupe 40"/>
            <p:cNvGrpSpPr/>
            <p:nvPr/>
          </p:nvGrpSpPr>
          <p:grpSpPr>
            <a:xfrm>
              <a:off x="7884222" y="730974"/>
              <a:ext cx="2483926" cy="5316050"/>
              <a:chOff x="4149555" y="692779"/>
              <a:chExt cx="2885708" cy="5316050"/>
            </a:xfrm>
          </p:grpSpPr>
          <p:sp>
            <p:nvSpPr>
              <p:cNvPr id="42" name="Ellipse 41"/>
              <p:cNvSpPr/>
              <p:nvPr/>
            </p:nvSpPr>
            <p:spPr>
              <a:xfrm>
                <a:off x="4149555" y="692779"/>
                <a:ext cx="2885708" cy="531605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endParaRPr lang="fr-FR" sz="2400" b="1" dirty="0" smtClean="0"/>
              </a:p>
              <a:p>
                <a:pPr algn="ctr"/>
                <a:r>
                  <a:rPr lang="fr-FR" sz="2400" b="1" dirty="0" smtClean="0"/>
                  <a:t>Qualité</a:t>
                </a:r>
                <a:endParaRPr lang="fr-FR" sz="2400" b="1" dirty="0"/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4310106" y="2612140"/>
                <a:ext cx="2320231" cy="923330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Accréditation obligatoire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15189 - 22870</a:t>
                </a:r>
                <a:endParaRPr lang="fr-FR" b="1" dirty="0"/>
              </a:p>
            </p:txBody>
          </p:sp>
        </p:grpSp>
      </p:grpSp>
      <p:sp>
        <p:nvSpPr>
          <p:cNvPr id="51" name="ZoneTexte 50"/>
          <p:cNvSpPr txBox="1"/>
          <p:nvPr/>
        </p:nvSpPr>
        <p:spPr>
          <a:xfrm>
            <a:off x="3180501" y="32025"/>
            <a:ext cx="563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Le périmètre de la Biologie Médicale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741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175657" y="6538912"/>
            <a:ext cx="10315073" cy="298530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  <p:sp>
        <p:nvSpPr>
          <p:cNvPr id="36" name="ZoneTexte 35"/>
          <p:cNvSpPr txBox="1"/>
          <p:nvPr/>
        </p:nvSpPr>
        <p:spPr>
          <a:xfrm>
            <a:off x="2950543" y="246879"/>
            <a:ext cx="6473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70C0"/>
                </a:solidFill>
              </a:rPr>
              <a:t>Biologie « hors les murs »</a:t>
            </a:r>
            <a:endParaRPr lang="fr-FR" sz="3200" b="1" dirty="0">
              <a:solidFill>
                <a:srgbClr val="0070C0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3780025" y="1035901"/>
            <a:ext cx="4074565" cy="5094517"/>
            <a:chOff x="651814" y="641265"/>
            <a:chExt cx="4074565" cy="5094517"/>
          </a:xfrm>
        </p:grpSpPr>
        <p:grpSp>
          <p:nvGrpSpPr>
            <p:cNvPr id="12" name="Groupe 11"/>
            <p:cNvGrpSpPr/>
            <p:nvPr/>
          </p:nvGrpSpPr>
          <p:grpSpPr>
            <a:xfrm>
              <a:off x="1401288" y="645363"/>
              <a:ext cx="3325091" cy="5090419"/>
              <a:chOff x="1401288" y="645363"/>
              <a:chExt cx="3325091" cy="5090419"/>
            </a:xfrm>
          </p:grpSpPr>
          <p:sp>
            <p:nvSpPr>
              <p:cNvPr id="4" name="Rectangle à coins arrondis 3"/>
              <p:cNvSpPr/>
              <p:nvPr/>
            </p:nvSpPr>
            <p:spPr>
              <a:xfrm>
                <a:off x="1401288" y="645363"/>
                <a:ext cx="3325091" cy="2632227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 smtClean="0"/>
                  <a:t>Biologie Médicale</a:t>
                </a:r>
              </a:p>
              <a:p>
                <a:pPr algn="ctr"/>
                <a:r>
                  <a:rPr lang="fr-FR" b="1" i="1" dirty="0" err="1" smtClean="0"/>
                  <a:t>Laboratory</a:t>
                </a:r>
                <a:r>
                  <a:rPr lang="fr-FR" b="1" i="1" dirty="0" smtClean="0"/>
                  <a:t> </a:t>
                </a:r>
                <a:r>
                  <a:rPr lang="fr-FR" b="1" i="1" dirty="0" err="1" smtClean="0"/>
                  <a:t>medicine</a:t>
                </a:r>
                <a:endParaRPr lang="fr-FR" b="1" i="1" dirty="0" smtClean="0"/>
              </a:p>
            </p:txBody>
          </p:sp>
          <p:grpSp>
            <p:nvGrpSpPr>
              <p:cNvPr id="9" name="Groupe 8"/>
              <p:cNvGrpSpPr/>
              <p:nvPr/>
            </p:nvGrpSpPr>
            <p:grpSpPr>
              <a:xfrm>
                <a:off x="1752598" y="2064893"/>
                <a:ext cx="2612573" cy="1110350"/>
                <a:chOff x="1752598" y="2425740"/>
                <a:chExt cx="2612573" cy="1110350"/>
              </a:xfrm>
            </p:grpSpPr>
            <p:sp>
              <p:nvSpPr>
                <p:cNvPr id="6" name="Rectangle à coins arrondis 5"/>
                <p:cNvSpPr/>
                <p:nvPr/>
              </p:nvSpPr>
              <p:spPr>
                <a:xfrm>
                  <a:off x="1752598" y="2425740"/>
                  <a:ext cx="2612573" cy="1110350"/>
                </a:xfrm>
                <a:prstGeom prst="round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 smtClean="0"/>
                    <a:t>Biologie d’Urgence</a:t>
                  </a:r>
                </a:p>
                <a:p>
                  <a:pPr algn="ctr"/>
                  <a:r>
                    <a:rPr lang="fr-FR" b="1" i="1" dirty="0" smtClean="0"/>
                    <a:t>Critical care </a:t>
                  </a:r>
                  <a:r>
                    <a:rPr lang="fr-FR" b="1" i="1" dirty="0" err="1" smtClean="0"/>
                    <a:t>testing</a:t>
                  </a:r>
                  <a:endParaRPr lang="fr-FR" b="1" i="1" dirty="0" smtClean="0"/>
                </a:p>
              </p:txBody>
            </p:sp>
            <p:sp>
              <p:nvSpPr>
                <p:cNvPr id="7" name="Rectangle à coins arrondis 6"/>
                <p:cNvSpPr/>
                <p:nvPr/>
              </p:nvSpPr>
              <p:spPr>
                <a:xfrm>
                  <a:off x="1911926" y="3089171"/>
                  <a:ext cx="2293916" cy="370117"/>
                </a:xfrm>
                <a:prstGeom prst="round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 smtClean="0"/>
                    <a:t>EBMD - </a:t>
                  </a:r>
                  <a:r>
                    <a:rPr lang="fr-FR" b="1" i="1" dirty="0" smtClean="0"/>
                    <a:t>POCT</a:t>
                  </a:r>
                </a:p>
              </p:txBody>
            </p:sp>
          </p:grpSp>
          <p:sp>
            <p:nvSpPr>
              <p:cNvPr id="8" name="Rectangle à coins arrondis 7"/>
              <p:cNvSpPr/>
              <p:nvPr/>
            </p:nvSpPr>
            <p:spPr>
              <a:xfrm>
                <a:off x="1911927" y="1447657"/>
                <a:ext cx="2293916" cy="370117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 smtClean="0"/>
                  <a:t>LBM </a:t>
                </a:r>
                <a:r>
                  <a:rPr lang="fr-FR" b="1" dirty="0" err="1" smtClean="0"/>
                  <a:t>multisites</a:t>
                </a:r>
                <a:endParaRPr lang="fr-FR" b="1" dirty="0" smtClean="0"/>
              </a:p>
            </p:txBody>
          </p:sp>
          <p:sp>
            <p:nvSpPr>
              <p:cNvPr id="10" name="Rectangle à coins arrondis 9"/>
              <p:cNvSpPr/>
              <p:nvPr/>
            </p:nvSpPr>
            <p:spPr>
              <a:xfrm>
                <a:off x="1401288" y="3381007"/>
                <a:ext cx="3325091" cy="1532758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 smtClean="0"/>
                  <a:t>Tests d’orientation pour</a:t>
                </a:r>
              </a:p>
              <a:p>
                <a:pPr algn="ctr"/>
                <a:r>
                  <a:rPr lang="fr-FR" b="1" dirty="0" smtClean="0"/>
                  <a:t>Professionnels de santé</a:t>
                </a:r>
              </a:p>
              <a:p>
                <a:pPr algn="ctr"/>
                <a:r>
                  <a:rPr lang="fr-FR" b="1" dirty="0" smtClean="0"/>
                  <a:t>« TROD » </a:t>
                </a:r>
              </a:p>
              <a:p>
                <a:pPr algn="ctr"/>
                <a:r>
                  <a:rPr lang="fr-FR" b="1" i="1" dirty="0" smtClean="0"/>
                  <a:t>Near-patient </a:t>
                </a:r>
                <a:r>
                  <a:rPr lang="fr-FR" b="1" i="1" dirty="0" err="1" smtClean="0"/>
                  <a:t>testing</a:t>
                </a:r>
                <a:endParaRPr lang="fr-FR" b="1" i="1" dirty="0" smtClean="0"/>
              </a:p>
              <a:p>
                <a:pPr algn="ctr"/>
                <a:r>
                  <a:rPr lang="fr-FR" b="1" i="1" dirty="0" err="1" smtClean="0"/>
                  <a:t>Doctor’s</a:t>
                </a:r>
                <a:r>
                  <a:rPr lang="fr-FR" b="1" i="1" dirty="0" smtClean="0"/>
                  <a:t> tests</a:t>
                </a:r>
              </a:p>
              <a:p>
                <a:pPr algn="ctr"/>
                <a:endParaRPr lang="fr-FR" b="1" i="1" dirty="0" smtClean="0"/>
              </a:p>
            </p:txBody>
          </p:sp>
          <p:sp>
            <p:nvSpPr>
              <p:cNvPr id="11" name="Rectangle à coins arrondis 10"/>
              <p:cNvSpPr/>
              <p:nvPr/>
            </p:nvSpPr>
            <p:spPr>
              <a:xfrm>
                <a:off x="1401288" y="5017182"/>
                <a:ext cx="3325091" cy="718600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 err="1" smtClean="0"/>
                  <a:t>Auto-tests</a:t>
                </a:r>
                <a:endParaRPr lang="fr-FR" b="1" dirty="0" smtClean="0"/>
              </a:p>
              <a:p>
                <a:pPr algn="ctr"/>
                <a:r>
                  <a:rPr lang="fr-FR" b="1" i="1" dirty="0" smtClean="0"/>
                  <a:t>Self-</a:t>
                </a:r>
                <a:r>
                  <a:rPr lang="fr-FR" b="1" i="1" dirty="0" err="1" smtClean="0"/>
                  <a:t>testing</a:t>
                </a:r>
                <a:endParaRPr lang="fr-FR" b="1" i="1" dirty="0" smtClean="0"/>
              </a:p>
              <a:p>
                <a:pPr algn="ctr"/>
                <a:endParaRPr lang="fr-FR" b="1" i="1" dirty="0" smtClean="0"/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651814" y="641265"/>
              <a:ext cx="510746" cy="263632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fr-FR" dirty="0" smtClean="0"/>
                <a:t>Accréditation - Inspection</a:t>
              </a:r>
              <a:endParaRPr lang="fr-FR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792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89810"/>
            <a:ext cx="10515600" cy="98822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fr-FR" b="1" dirty="0" smtClean="0">
                <a:solidFill>
                  <a:srgbClr val="0070C0"/>
                </a:solidFill>
              </a:rPr>
              <a:t>Comparaison Inspection  - Accréditation </a:t>
            </a:r>
            <a:endParaRPr lang="fr-F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214507"/>
              </p:ext>
            </p:extLst>
          </p:nvPr>
        </p:nvGraphicFramePr>
        <p:xfrm>
          <a:off x="1981200" y="1207052"/>
          <a:ext cx="8229600" cy="4549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50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5294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Référentiel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GBEA– Textes</a:t>
                      </a:r>
                      <a:r>
                        <a:rPr lang="fr-FR" sz="2000" baseline="0" dirty="0" smtClean="0"/>
                        <a:t> législatifs et réglementaires</a:t>
                      </a:r>
                      <a:endParaRPr lang="fr-F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Normes EN ISO 15189  et  22870 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2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Qualité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Approche directive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Approche processus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5294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Exigences techniques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SMQ</a:t>
                      </a:r>
                      <a:r>
                        <a:rPr lang="fr-FR" sz="2000" baseline="0" dirty="0" smtClean="0"/>
                        <a:t> + exigences techniques = compétence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5294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Management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Non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Oui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294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Reconnaissance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Nationale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Internationale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3932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Evaluation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Inspection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Double audit </a:t>
                      </a:r>
                      <a:br>
                        <a:rPr lang="fr-FR" sz="2000" dirty="0" smtClean="0"/>
                      </a:br>
                      <a:r>
                        <a:rPr lang="fr-FR" sz="2000" dirty="0" smtClean="0"/>
                        <a:t>qualité-technique </a:t>
                      </a:r>
                      <a:br>
                        <a:rPr lang="fr-FR" sz="2000" dirty="0" smtClean="0"/>
                      </a:br>
                      <a:r>
                        <a:rPr lang="fr-FR" sz="2000" dirty="0" smtClean="0"/>
                        <a:t>(pairs biologistes)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5294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Organisme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ARS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Cofrac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DDE7E-03B7-41E1-92B2-11ED4956DC45}" type="slidenum">
              <a:rPr lang="fr-FR"/>
              <a:pPr>
                <a:defRPr/>
              </a:pPr>
              <a:t>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Présentation DGS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525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992772" y="177659"/>
            <a:ext cx="101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Accréditation et Inspection : proposition de schéma d’articulation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44" name="Espace réservé de la date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5" name="Espace réservé du pied de page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6</a:t>
            </a:fld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06658" y="950381"/>
            <a:ext cx="10747965" cy="5139501"/>
            <a:chOff x="306658" y="950381"/>
            <a:chExt cx="10747965" cy="5139501"/>
          </a:xfrm>
        </p:grpSpPr>
        <p:grpSp>
          <p:nvGrpSpPr>
            <p:cNvPr id="53" name="Groupe 52"/>
            <p:cNvGrpSpPr/>
            <p:nvPr/>
          </p:nvGrpSpPr>
          <p:grpSpPr>
            <a:xfrm>
              <a:off x="306658" y="950381"/>
              <a:ext cx="10747965" cy="5139501"/>
              <a:chOff x="306658" y="950381"/>
              <a:chExt cx="10747965" cy="5139501"/>
            </a:xfrm>
          </p:grpSpPr>
          <p:cxnSp>
            <p:nvCxnSpPr>
              <p:cNvPr id="51" name="Connecteur droit avec flèche 50"/>
              <p:cNvCxnSpPr/>
              <p:nvPr/>
            </p:nvCxnSpPr>
            <p:spPr>
              <a:xfrm>
                <a:off x="3629662" y="4363056"/>
                <a:ext cx="1195370" cy="1152393"/>
              </a:xfrm>
              <a:prstGeom prst="straightConnector1">
                <a:avLst/>
              </a:prstGeom>
              <a:ln w="635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e 67"/>
              <p:cNvGrpSpPr/>
              <p:nvPr/>
            </p:nvGrpSpPr>
            <p:grpSpPr>
              <a:xfrm>
                <a:off x="306658" y="950381"/>
                <a:ext cx="10747965" cy="5139501"/>
                <a:chOff x="306658" y="950381"/>
                <a:chExt cx="10747965" cy="5139501"/>
              </a:xfrm>
            </p:grpSpPr>
            <p:cxnSp>
              <p:nvCxnSpPr>
                <p:cNvPr id="22" name="Connecteur en angle 21"/>
                <p:cNvCxnSpPr>
                  <a:stCxn id="17" idx="3"/>
                  <a:endCxn id="25" idx="1"/>
                </p:cNvCxnSpPr>
                <p:nvPr/>
              </p:nvCxnSpPr>
              <p:spPr>
                <a:xfrm flipV="1">
                  <a:off x="3655847" y="1386731"/>
                  <a:ext cx="4819699" cy="2706313"/>
                </a:xfrm>
                <a:prstGeom prst="bentConnector3">
                  <a:avLst>
                    <a:gd name="adj1" fmla="val 88340"/>
                  </a:avLst>
                </a:prstGeom>
                <a:ln w="63500">
                  <a:tailEnd type="triangle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38" name="Groupe 37"/>
                <p:cNvGrpSpPr/>
                <p:nvPr/>
              </p:nvGrpSpPr>
              <p:grpSpPr>
                <a:xfrm>
                  <a:off x="8467713" y="950381"/>
                  <a:ext cx="2586910" cy="4053536"/>
                  <a:chOff x="7999761" y="884786"/>
                  <a:chExt cx="2586910" cy="4053536"/>
                </a:xfrm>
              </p:grpSpPr>
              <p:sp>
                <p:nvSpPr>
                  <p:cNvPr id="25" name="Rectangle à coins arrondis 24"/>
                  <p:cNvSpPr/>
                  <p:nvPr/>
                </p:nvSpPr>
                <p:spPr>
                  <a:xfrm>
                    <a:off x="8007594" y="884786"/>
                    <a:ext cx="2579077" cy="872699"/>
                  </a:xfrm>
                  <a:prstGeom prst="roundRect">
                    <a:avLst/>
                  </a:prstGeom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b="1" dirty="0" smtClean="0"/>
                      <a:t>Transmission ARS</a:t>
                    </a:r>
                  </a:p>
                  <a:p>
                    <a:pPr algn="ctr"/>
                    <a:r>
                      <a:rPr lang="fr-FR" dirty="0" smtClean="0"/>
                      <a:t>Rapport, SH FORM03, écarts, signalement</a:t>
                    </a:r>
                    <a:endParaRPr lang="fr-FR" dirty="0"/>
                  </a:p>
                </p:txBody>
              </p:sp>
              <p:sp>
                <p:nvSpPr>
                  <p:cNvPr id="30" name="Rectangle à coins arrondis 29"/>
                  <p:cNvSpPr/>
                  <p:nvPr/>
                </p:nvSpPr>
                <p:spPr>
                  <a:xfrm>
                    <a:off x="8007594" y="1969478"/>
                    <a:ext cx="2579077" cy="640861"/>
                  </a:xfrm>
                  <a:prstGeom prst="roundRect">
                    <a:avLst/>
                  </a:prstGeom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 smtClean="0"/>
                      <a:t>Inspection</a:t>
                    </a:r>
                    <a:endParaRPr lang="fr-FR" dirty="0"/>
                  </a:p>
                </p:txBody>
              </p:sp>
              <p:sp>
                <p:nvSpPr>
                  <p:cNvPr id="31" name="Rectangle à coins arrondis 30"/>
                  <p:cNvSpPr/>
                  <p:nvPr/>
                </p:nvSpPr>
                <p:spPr>
                  <a:xfrm>
                    <a:off x="8007594" y="2822333"/>
                    <a:ext cx="2579077" cy="1272929"/>
                  </a:xfrm>
                  <a:prstGeom prst="roundRect">
                    <a:avLst/>
                  </a:prstGeom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 smtClean="0"/>
                      <a:t>Focalisation sur les écarts critiques non maîtrisés vs. réglementation</a:t>
                    </a:r>
                    <a:endParaRPr lang="fr-FR" dirty="0"/>
                  </a:p>
                </p:txBody>
              </p:sp>
              <p:sp>
                <p:nvSpPr>
                  <p:cNvPr id="32" name="Rectangle à coins arrondis 31"/>
                  <p:cNvSpPr/>
                  <p:nvPr/>
                </p:nvSpPr>
                <p:spPr>
                  <a:xfrm>
                    <a:off x="7999761" y="4297461"/>
                    <a:ext cx="2579077" cy="640861"/>
                  </a:xfrm>
                  <a:prstGeom prst="roundRect">
                    <a:avLst/>
                  </a:prstGeom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b="1" dirty="0" smtClean="0"/>
                      <a:t>Décision</a:t>
                    </a:r>
                    <a:endParaRPr lang="fr-FR" b="1" dirty="0"/>
                  </a:p>
                </p:txBody>
              </p:sp>
              <p:cxnSp>
                <p:nvCxnSpPr>
                  <p:cNvPr id="33" name="Connecteur droit 32"/>
                  <p:cNvCxnSpPr/>
                  <p:nvPr/>
                </p:nvCxnSpPr>
                <p:spPr>
                  <a:xfrm flipH="1">
                    <a:off x="9297128" y="1774092"/>
                    <a:ext cx="4" cy="195386"/>
                  </a:xfrm>
                  <a:prstGeom prst="line">
                    <a:avLst/>
                  </a:prstGeom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Connecteur droit 33"/>
                  <p:cNvCxnSpPr/>
                  <p:nvPr/>
                </p:nvCxnSpPr>
                <p:spPr>
                  <a:xfrm flipH="1">
                    <a:off x="9297128" y="2615227"/>
                    <a:ext cx="4" cy="195386"/>
                  </a:xfrm>
                  <a:prstGeom prst="line">
                    <a:avLst/>
                  </a:prstGeom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Connecteur droit 34"/>
                  <p:cNvCxnSpPr/>
                  <p:nvPr/>
                </p:nvCxnSpPr>
                <p:spPr>
                  <a:xfrm flipH="1">
                    <a:off x="9297128" y="4095262"/>
                    <a:ext cx="4" cy="195386"/>
                  </a:xfrm>
                  <a:prstGeom prst="line">
                    <a:avLst/>
                  </a:prstGeom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Groupe 46"/>
                <p:cNvGrpSpPr/>
                <p:nvPr/>
              </p:nvGrpSpPr>
              <p:grpSpPr>
                <a:xfrm>
                  <a:off x="306658" y="1068486"/>
                  <a:ext cx="3357022" cy="5021396"/>
                  <a:chOff x="1266999" y="1047506"/>
                  <a:chExt cx="3357022" cy="5021396"/>
                </a:xfrm>
              </p:grpSpPr>
              <p:grpSp>
                <p:nvGrpSpPr>
                  <p:cNvPr id="29" name="Groupe 28"/>
                  <p:cNvGrpSpPr/>
                  <p:nvPr/>
                </p:nvGrpSpPr>
                <p:grpSpPr>
                  <a:xfrm>
                    <a:off x="2037110" y="1047506"/>
                    <a:ext cx="2586911" cy="5021396"/>
                    <a:chOff x="1398935" y="1133231"/>
                    <a:chExt cx="2586911" cy="5021396"/>
                  </a:xfrm>
                </p:grpSpPr>
                <p:sp>
                  <p:nvSpPr>
                    <p:cNvPr id="2" name="Rectangle à coins arrondis 1"/>
                    <p:cNvSpPr/>
                    <p:nvPr/>
                  </p:nvSpPr>
                  <p:spPr>
                    <a:xfrm>
                      <a:off x="1406769" y="1133231"/>
                      <a:ext cx="2579077" cy="640861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b="1" dirty="0" smtClean="0"/>
                        <a:t>Evaluation COFRAC 1</a:t>
                      </a:r>
                      <a:endParaRPr lang="fr-FR" b="1" dirty="0"/>
                    </a:p>
                  </p:txBody>
                </p:sp>
                <p:sp>
                  <p:nvSpPr>
                    <p:cNvPr id="3" name="Rectangle à coins arrondis 2"/>
                    <p:cNvSpPr/>
                    <p:nvPr/>
                  </p:nvSpPr>
                  <p:spPr>
                    <a:xfrm>
                      <a:off x="1406765" y="1969478"/>
                      <a:ext cx="2579078" cy="832339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Ecarts C et NC</a:t>
                      </a:r>
                    </a:p>
                    <a:p>
                      <a:pPr algn="ctr"/>
                      <a:r>
                        <a:rPr lang="fr-FR" dirty="0" smtClean="0"/>
                        <a:t>Points à surveiller</a:t>
                      </a:r>
                    </a:p>
                    <a:p>
                      <a:pPr algn="ctr"/>
                      <a:r>
                        <a:rPr lang="fr-FR" dirty="0" smtClean="0"/>
                        <a:t>Points forts</a:t>
                      </a:r>
                      <a:endParaRPr lang="fr-FR" dirty="0"/>
                    </a:p>
                  </p:txBody>
                </p:sp>
                <p:sp>
                  <p:nvSpPr>
                    <p:cNvPr id="4" name="Rectangle à coins arrondis 3"/>
                    <p:cNvSpPr/>
                    <p:nvPr/>
                  </p:nvSpPr>
                  <p:spPr>
                    <a:xfrm>
                      <a:off x="1406765" y="2997203"/>
                      <a:ext cx="2579077" cy="640861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Plan d’action – Maitrise prouvée des écarts</a:t>
                      </a:r>
                      <a:endParaRPr lang="fr-FR" dirty="0"/>
                    </a:p>
                  </p:txBody>
                </p:sp>
                <p:sp>
                  <p:nvSpPr>
                    <p:cNvPr id="5" name="Rectangle à coins arrondis 4"/>
                    <p:cNvSpPr/>
                    <p:nvPr/>
                  </p:nvSpPr>
                  <p:spPr>
                    <a:xfrm>
                      <a:off x="1406756" y="4677519"/>
                      <a:ext cx="2579077" cy="640861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b="1" dirty="0" smtClean="0"/>
                        <a:t>Evaluation COFRAC n</a:t>
                      </a:r>
                      <a:endParaRPr lang="fr-FR" b="1" dirty="0"/>
                    </a:p>
                  </p:txBody>
                </p:sp>
                <p:sp>
                  <p:nvSpPr>
                    <p:cNvPr id="6" name="Rectangle à coins arrondis 5"/>
                    <p:cNvSpPr/>
                    <p:nvPr/>
                  </p:nvSpPr>
                  <p:spPr>
                    <a:xfrm>
                      <a:off x="1398936" y="5513766"/>
                      <a:ext cx="2579077" cy="640861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Solde écarts précédents</a:t>
                      </a:r>
                    </a:p>
                    <a:p>
                      <a:pPr algn="ctr"/>
                      <a:r>
                        <a:rPr lang="fr-FR" dirty="0" smtClean="0"/>
                        <a:t>Nouveaux écarts</a:t>
                      </a:r>
                      <a:endParaRPr lang="fr-FR" dirty="0"/>
                    </a:p>
                  </p:txBody>
                </p:sp>
                <p:cxnSp>
                  <p:nvCxnSpPr>
                    <p:cNvPr id="8" name="Connecteur droit 7"/>
                    <p:cNvCxnSpPr>
                      <a:stCxn id="2" idx="2"/>
                      <a:endCxn id="3" idx="0"/>
                    </p:cNvCxnSpPr>
                    <p:nvPr/>
                  </p:nvCxnSpPr>
                  <p:spPr>
                    <a:xfrm flipH="1">
                      <a:off x="2696304" y="1774092"/>
                      <a:ext cx="4" cy="195386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accent5"/>
                    </a:lnRef>
                    <a:fillRef idx="0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" name="Connecteur droit 9"/>
                    <p:cNvCxnSpPr/>
                    <p:nvPr/>
                  </p:nvCxnSpPr>
                  <p:spPr>
                    <a:xfrm flipH="1">
                      <a:off x="2688479" y="2801817"/>
                      <a:ext cx="4" cy="195386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accent5"/>
                    </a:lnRef>
                    <a:fillRef idx="0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" name="Connecteur droit 10"/>
                    <p:cNvCxnSpPr/>
                    <p:nvPr/>
                  </p:nvCxnSpPr>
                  <p:spPr>
                    <a:xfrm flipH="1">
                      <a:off x="2688475" y="3641972"/>
                      <a:ext cx="4" cy="195386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accent5"/>
                    </a:lnRef>
                    <a:fillRef idx="0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" name="Connecteur droit 11"/>
                    <p:cNvCxnSpPr/>
                    <p:nvPr/>
                  </p:nvCxnSpPr>
                  <p:spPr>
                    <a:xfrm flipH="1">
                      <a:off x="2688445" y="5318384"/>
                      <a:ext cx="4" cy="195386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accent5"/>
                    </a:lnRef>
                    <a:fillRef idx="0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Connecteur en angle 13"/>
                    <p:cNvCxnSpPr>
                      <a:stCxn id="6" idx="1"/>
                      <a:endCxn id="4" idx="1"/>
                    </p:cNvCxnSpPr>
                    <p:nvPr/>
                  </p:nvCxnSpPr>
                  <p:spPr>
                    <a:xfrm rot="10800000" flipH="1">
                      <a:off x="1398935" y="3317635"/>
                      <a:ext cx="7829" cy="2516563"/>
                    </a:xfrm>
                    <a:prstGeom prst="bentConnector3">
                      <a:avLst>
                        <a:gd name="adj1" fmla="val -5109848"/>
                      </a:avLst>
                    </a:prstGeom>
                    <a:ln w="63500"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" name="Rectangle à coins arrondis 16"/>
                    <p:cNvSpPr/>
                    <p:nvPr/>
                  </p:nvSpPr>
                  <p:spPr>
                    <a:xfrm>
                      <a:off x="1398936" y="3837358"/>
                      <a:ext cx="2579077" cy="640861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Décision COFRAC</a:t>
                      </a:r>
                      <a:endParaRPr lang="fr-FR" dirty="0"/>
                    </a:p>
                  </p:txBody>
                </p:sp>
                <p:cxnSp>
                  <p:nvCxnSpPr>
                    <p:cNvPr id="19" name="Connecteur droit 18"/>
                    <p:cNvCxnSpPr/>
                    <p:nvPr/>
                  </p:nvCxnSpPr>
                  <p:spPr>
                    <a:xfrm flipH="1">
                      <a:off x="2696294" y="4478215"/>
                      <a:ext cx="4" cy="195386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accent5"/>
                    </a:lnRef>
                    <a:fillRef idx="0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" name="ZoneTexte 20"/>
                    <p:cNvSpPr txBox="1"/>
                    <p:nvPr/>
                  </p:nvSpPr>
                  <p:spPr>
                    <a:xfrm>
                      <a:off x="2159344" y="4375355"/>
                      <a:ext cx="170617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dirty="0" smtClean="0"/>
                        <a:t>+ ou - provisoire</a:t>
                      </a:r>
                      <a:endParaRPr lang="fr-FR" dirty="0"/>
                    </a:p>
                  </p:txBody>
                </p:sp>
              </p:grpSp>
              <p:sp>
                <p:nvSpPr>
                  <p:cNvPr id="36" name="ZoneTexte 35"/>
                  <p:cNvSpPr txBox="1"/>
                  <p:nvPr/>
                </p:nvSpPr>
                <p:spPr>
                  <a:xfrm rot="16200000">
                    <a:off x="145730" y="4305516"/>
                    <a:ext cx="261186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dirty="0" smtClean="0"/>
                      <a:t>Amélioration de la qualité</a:t>
                    </a:r>
                    <a:endParaRPr lang="fr-FR" dirty="0"/>
                  </a:p>
                </p:txBody>
              </p:sp>
            </p:grpSp>
            <p:sp>
              <p:nvSpPr>
                <p:cNvPr id="37" name="ZoneTexte 36"/>
                <p:cNvSpPr txBox="1"/>
                <p:nvPr/>
              </p:nvSpPr>
              <p:spPr>
                <a:xfrm>
                  <a:off x="3717209" y="3683881"/>
                  <a:ext cx="26057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- Définitive ou suspension</a:t>
                  </a:r>
                  <a:endParaRPr lang="fr-FR" dirty="0"/>
                </a:p>
              </p:txBody>
            </p:sp>
            <p:grpSp>
              <p:nvGrpSpPr>
                <p:cNvPr id="67" name="Groupe 66"/>
                <p:cNvGrpSpPr/>
                <p:nvPr/>
              </p:nvGrpSpPr>
              <p:grpSpPr>
                <a:xfrm>
                  <a:off x="4764940" y="1068486"/>
                  <a:ext cx="3710606" cy="1512279"/>
                  <a:chOff x="4764940" y="1068486"/>
                  <a:chExt cx="3710606" cy="1512279"/>
                </a:xfrm>
              </p:grpSpPr>
              <p:sp>
                <p:nvSpPr>
                  <p:cNvPr id="55" name="Rectangle à coins arrondis 54"/>
                  <p:cNvSpPr/>
                  <p:nvPr/>
                </p:nvSpPr>
                <p:spPr>
                  <a:xfrm>
                    <a:off x="4764941" y="1068486"/>
                    <a:ext cx="2579077" cy="640861"/>
                  </a:xfrm>
                  <a:prstGeom prst="roundRect">
                    <a:avLst/>
                  </a:prstGeom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b="1" dirty="0" smtClean="0"/>
                      <a:t>Refus d’évaluation </a:t>
                    </a:r>
                    <a:r>
                      <a:rPr lang="fr-FR" dirty="0" smtClean="0"/>
                      <a:t>COFRAC</a:t>
                    </a:r>
                    <a:endParaRPr lang="fr-FR" dirty="0"/>
                  </a:p>
                </p:txBody>
              </p:sp>
              <p:sp>
                <p:nvSpPr>
                  <p:cNvPr id="57" name="Rectangle à coins arrondis 56"/>
                  <p:cNvSpPr/>
                  <p:nvPr/>
                </p:nvSpPr>
                <p:spPr>
                  <a:xfrm>
                    <a:off x="4764940" y="1939904"/>
                    <a:ext cx="2579077" cy="640861"/>
                  </a:xfrm>
                  <a:prstGeom prst="roundRect">
                    <a:avLst/>
                  </a:prstGeom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b="1" dirty="0" smtClean="0"/>
                      <a:t>Signalement </a:t>
                    </a:r>
                    <a:r>
                      <a:rPr lang="fr-FR" dirty="0" smtClean="0"/>
                      <a:t>par un organisme EEQ</a:t>
                    </a:r>
                    <a:endParaRPr lang="fr-FR" dirty="0"/>
                  </a:p>
                </p:txBody>
              </p:sp>
              <p:cxnSp>
                <p:nvCxnSpPr>
                  <p:cNvPr id="58" name="Connecteur en angle 57"/>
                  <p:cNvCxnSpPr>
                    <a:stCxn id="57" idx="3"/>
                    <a:endCxn id="25" idx="1"/>
                  </p:cNvCxnSpPr>
                  <p:nvPr/>
                </p:nvCxnSpPr>
                <p:spPr>
                  <a:xfrm flipV="1">
                    <a:off x="7344017" y="1386731"/>
                    <a:ext cx="1131529" cy="873604"/>
                  </a:xfrm>
                  <a:prstGeom prst="bentConnector3">
                    <a:avLst>
                      <a:gd name="adj1" fmla="val 50000"/>
                    </a:avLst>
                  </a:prstGeom>
                  <a:ln w="63500"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en angle 62"/>
                  <p:cNvCxnSpPr>
                    <a:stCxn id="55" idx="3"/>
                    <a:endCxn id="25" idx="1"/>
                  </p:cNvCxnSpPr>
                  <p:nvPr/>
                </p:nvCxnSpPr>
                <p:spPr>
                  <a:xfrm flipV="1">
                    <a:off x="7344018" y="1386731"/>
                    <a:ext cx="1131528" cy="2186"/>
                  </a:xfrm>
                  <a:prstGeom prst="bentConnector3">
                    <a:avLst>
                      <a:gd name="adj1" fmla="val 50000"/>
                    </a:avLst>
                  </a:prstGeom>
                  <a:ln w="63500"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8" name="Rectangle à coins arrondis 47"/>
              <p:cNvSpPr/>
              <p:nvPr/>
            </p:nvSpPr>
            <p:spPr>
              <a:xfrm>
                <a:off x="4764939" y="5449021"/>
                <a:ext cx="2579077" cy="64086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 smtClean="0"/>
                  <a:t>Actualisation déclaration BIOMED</a:t>
                </a:r>
                <a:endParaRPr lang="fr-FR" b="1" dirty="0"/>
              </a:p>
            </p:txBody>
          </p:sp>
        </p:grpSp>
        <p:sp>
          <p:nvSpPr>
            <p:cNvPr id="41" name="Rectangle à coins arrondis 40"/>
            <p:cNvSpPr/>
            <p:nvPr/>
          </p:nvSpPr>
          <p:spPr>
            <a:xfrm>
              <a:off x="4776157" y="2811322"/>
              <a:ext cx="2579077" cy="64086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/>
                <a:t>Plaintes</a:t>
              </a:r>
              <a:endParaRPr lang="fr-FR" b="1" dirty="0"/>
            </a:p>
          </p:txBody>
        </p:sp>
        <p:cxnSp>
          <p:nvCxnSpPr>
            <p:cNvPr id="42" name="Connecteur en angle 41"/>
            <p:cNvCxnSpPr>
              <a:stCxn id="41" idx="3"/>
              <a:endCxn id="25" idx="1"/>
            </p:cNvCxnSpPr>
            <p:nvPr/>
          </p:nvCxnSpPr>
          <p:spPr>
            <a:xfrm flipV="1">
              <a:off x="7355234" y="1386731"/>
              <a:ext cx="1120312" cy="1745022"/>
            </a:xfrm>
            <a:prstGeom prst="bentConnector3">
              <a:avLst>
                <a:gd name="adj1" fmla="val 50000"/>
              </a:avLst>
            </a:prstGeom>
            <a:ln w="635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1979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03992"/>
            <a:ext cx="10515600" cy="1325563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Notion de criticité EEQ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68450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Définition en cours de réflexion FAEEQ – Combinaison nécessaire de critères</a:t>
            </a:r>
          </a:p>
          <a:p>
            <a:pPr lvl="1"/>
            <a:r>
              <a:rPr lang="fr-FR" dirty="0" smtClean="0"/>
              <a:t>Analytiques</a:t>
            </a:r>
          </a:p>
          <a:p>
            <a:pPr lvl="2"/>
            <a:r>
              <a:rPr lang="fr-FR" dirty="0" smtClean="0"/>
              <a:t>Critères d’acceptabilité fondés sur un état de l’art analytique actualisé</a:t>
            </a:r>
          </a:p>
          <a:p>
            <a:pPr lvl="2"/>
            <a:r>
              <a:rPr lang="fr-FR" dirty="0" smtClean="0"/>
              <a:t>Répétition de non-conformités</a:t>
            </a:r>
          </a:p>
          <a:p>
            <a:pPr lvl="1"/>
            <a:r>
              <a:rPr lang="fr-FR" dirty="0" smtClean="0"/>
              <a:t>Biologiques et Cliniques</a:t>
            </a:r>
          </a:p>
          <a:p>
            <a:pPr lvl="2"/>
            <a:r>
              <a:rPr lang="fr-FR" dirty="0" smtClean="0"/>
              <a:t>Criticité de l’examen</a:t>
            </a:r>
          </a:p>
          <a:p>
            <a:pPr lvl="2"/>
            <a:r>
              <a:rPr lang="fr-FR" dirty="0" smtClean="0"/>
              <a:t>Criticité des non-conformités</a:t>
            </a:r>
          </a:p>
          <a:p>
            <a:pPr lvl="2"/>
            <a:r>
              <a:rPr lang="fr-FR" dirty="0" smtClean="0"/>
              <a:t>Cas des résultats qualitatifs</a:t>
            </a:r>
          </a:p>
          <a:p>
            <a:pPr lvl="1"/>
            <a:r>
              <a:rPr lang="fr-FR" dirty="0" smtClean="0"/>
              <a:t>Contextualisation nécessaire</a:t>
            </a:r>
          </a:p>
          <a:p>
            <a:pPr lvl="2"/>
            <a:r>
              <a:rPr lang="fr-FR" dirty="0" smtClean="0"/>
              <a:t>Communication avec le LBM pour évaluer les mesures prises</a:t>
            </a:r>
          </a:p>
          <a:p>
            <a:r>
              <a:rPr lang="fr-FR" b="1" dirty="0" smtClean="0">
                <a:solidFill>
                  <a:srgbClr val="0070C0"/>
                </a:solidFill>
              </a:rPr>
              <a:t>Appréciation consensuelle entre les organismes EEQ</a:t>
            </a:r>
          </a:p>
          <a:p>
            <a:pPr lvl="1"/>
            <a:r>
              <a:rPr lang="fr-FR" dirty="0" smtClean="0"/>
              <a:t>Critères communs</a:t>
            </a:r>
          </a:p>
          <a:p>
            <a:pPr lvl="1"/>
            <a:r>
              <a:rPr lang="fr-FR" dirty="0" smtClean="0"/>
              <a:t>Communication au sein de la FAEEQ</a:t>
            </a:r>
          </a:p>
          <a:p>
            <a:r>
              <a:rPr lang="fr-FR" b="1" dirty="0" smtClean="0">
                <a:solidFill>
                  <a:srgbClr val="0070C0"/>
                </a:solidFill>
              </a:rPr>
              <a:t>Pertinence des signalements</a:t>
            </a:r>
          </a:p>
          <a:p>
            <a:pPr lvl="1"/>
            <a:r>
              <a:rPr lang="fr-FR" dirty="0" smtClean="0"/>
              <a:t>Eviter les signalements inutiles et pénalisants et les inspections inutiles – faux positifs</a:t>
            </a:r>
          </a:p>
          <a:p>
            <a:pPr lvl="1"/>
            <a:r>
              <a:rPr lang="fr-FR" dirty="0" smtClean="0"/>
              <a:t>Faire les signalements à risque pour le patient – faux négatifs</a:t>
            </a:r>
          </a:p>
          <a:p>
            <a:pPr lvl="1"/>
            <a:endParaRPr lang="fr-FR" dirty="0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Présentation DGS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03" y="500983"/>
            <a:ext cx="1152244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7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3447" y="189252"/>
            <a:ext cx="10515600" cy="1325563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Notion de criticité COFRAC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Définition COFRAC (SH-REF05 </a:t>
            </a:r>
            <a:r>
              <a:rPr lang="fr-FR" b="1" dirty="0" err="1" smtClean="0">
                <a:solidFill>
                  <a:srgbClr val="0070C0"/>
                </a:solidFill>
              </a:rPr>
              <a:t>rev</a:t>
            </a:r>
            <a:r>
              <a:rPr lang="fr-FR" b="1" dirty="0" smtClean="0">
                <a:solidFill>
                  <a:srgbClr val="0070C0"/>
                </a:solidFill>
              </a:rPr>
              <a:t>. 09)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b="1" dirty="0" smtClean="0">
                <a:solidFill>
                  <a:srgbClr val="0070C0"/>
                </a:solidFill>
              </a:rPr>
              <a:t>Appréciation liée à l’équipe d’évaluation</a:t>
            </a:r>
          </a:p>
          <a:p>
            <a:pPr lvl="1"/>
            <a:r>
              <a:rPr lang="fr-FR" dirty="0" smtClean="0"/>
              <a:t>Contextualisation des écarts critiques</a:t>
            </a:r>
          </a:p>
          <a:p>
            <a:pPr lvl="1"/>
            <a:r>
              <a:rPr lang="fr-FR" dirty="0" smtClean="0"/>
              <a:t>Notions de conséquences avérées et de risques</a:t>
            </a:r>
          </a:p>
          <a:p>
            <a:r>
              <a:rPr lang="fr-FR" b="1" dirty="0" smtClean="0">
                <a:solidFill>
                  <a:srgbClr val="0070C0"/>
                </a:solidFill>
              </a:rPr>
              <a:t>Nécessité pour l’inspecteur d’analyser les écarts critiques du rapport</a:t>
            </a:r>
          </a:p>
          <a:p>
            <a:pPr lvl="1"/>
            <a:r>
              <a:rPr lang="fr-FR" dirty="0" smtClean="0"/>
              <a:t>Au regard de son propre référentiel (GBEA - réglementation)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298" y="2385401"/>
            <a:ext cx="8519502" cy="1694355"/>
          </a:xfrm>
          <a:prstGeom prst="rect">
            <a:avLst/>
          </a:prstGeom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851" y="230188"/>
            <a:ext cx="969348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02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380010" y="6356350"/>
            <a:ext cx="10830296" cy="365125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24" y="485745"/>
            <a:ext cx="10664182" cy="543595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05306" y="5921699"/>
            <a:ext cx="9545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La norme 15189 peut se résumer à la maitrise de ces processus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427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380010" y="6356350"/>
            <a:ext cx="10830296" cy="365125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24" y="485745"/>
            <a:ext cx="10664182" cy="543595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38200" y="5921699"/>
            <a:ext cx="103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Tous les processus peuvent être sources d’écarts pour l’accréditation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  <p:sp>
        <p:nvSpPr>
          <p:cNvPr id="10" name="Ellipse 9"/>
          <p:cNvSpPr/>
          <p:nvPr/>
        </p:nvSpPr>
        <p:spPr>
          <a:xfrm>
            <a:off x="546124" y="1078029"/>
            <a:ext cx="10628175" cy="473563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96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380010" y="6356350"/>
            <a:ext cx="10830296" cy="365125"/>
          </a:xfrm>
        </p:spPr>
        <p:txBody>
          <a:bodyPr/>
          <a:lstStyle/>
          <a:p>
            <a:r>
              <a:rPr lang="fr-FR" smtClean="0"/>
              <a:t>Présentation DGS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6924-3CFD-4D57-BF9C-5CCED31843C3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24" y="485745"/>
            <a:ext cx="10664182" cy="543595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38200" y="5921699"/>
            <a:ext cx="10410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</a:rPr>
              <a:t>En inspection, c’est le processus de l’examen (métier) qui va dominer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en-US"/>
          </a:p>
        </p:txBody>
      </p:sp>
      <p:sp>
        <p:nvSpPr>
          <p:cNvPr id="5" name="Ellipse 4"/>
          <p:cNvSpPr/>
          <p:nvPr/>
        </p:nvSpPr>
        <p:spPr>
          <a:xfrm>
            <a:off x="1337912" y="2059806"/>
            <a:ext cx="9384631" cy="23774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3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319087"/>
            <a:ext cx="9105900" cy="6219825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4437247" y="3064034"/>
            <a:ext cx="1366787" cy="23774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08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37" y="1019175"/>
            <a:ext cx="4733925" cy="4819650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474495" y="404261"/>
            <a:ext cx="7617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Système de Management de la Qualité (SMQ) – Chapitre 4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198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347662"/>
            <a:ext cx="9153525" cy="6162675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893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387" y="1095375"/>
            <a:ext cx="4467225" cy="4667250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474495" y="404261"/>
            <a:ext cx="7198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Exigences techniques (« cœur de métier ») – Chapitre 5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54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285750"/>
            <a:ext cx="9115425" cy="6286500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665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38112"/>
            <a:ext cx="9124950" cy="6581775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06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314325"/>
            <a:ext cx="9153525" cy="6229350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21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Transposition des exigences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0771" y="2441642"/>
            <a:ext cx="10992050" cy="3179512"/>
          </a:xfrm>
        </p:spPr>
        <p:txBody>
          <a:bodyPr>
            <a:normAutofit lnSpcReduction="10000"/>
          </a:bodyPr>
          <a:lstStyle/>
          <a:p>
            <a:r>
              <a:rPr lang="fr-FR" sz="3200" b="1" dirty="0" smtClean="0">
                <a:solidFill>
                  <a:srgbClr val="0070C0"/>
                </a:solidFill>
              </a:rPr>
              <a:t>Pour le COFRAC </a:t>
            </a:r>
            <a:r>
              <a:rPr lang="fr-FR" sz="3200" dirty="0" smtClean="0"/>
              <a:t>(SH-REF02) – harmonisation des évaluateurs</a:t>
            </a:r>
          </a:p>
          <a:p>
            <a:pPr lvl="1"/>
            <a:r>
              <a:rPr lang="fr-FR" sz="2800" dirty="0" smtClean="0"/>
              <a:t>Identification des textes réglementaires qui complètent en France une exigence de la norme 15189 (ou 22870)</a:t>
            </a:r>
          </a:p>
          <a:p>
            <a:pPr lvl="1"/>
            <a:endParaRPr lang="fr-FR" sz="2800" dirty="0" smtClean="0"/>
          </a:p>
          <a:p>
            <a:r>
              <a:rPr lang="fr-FR" sz="3200" b="1" dirty="0" smtClean="0">
                <a:solidFill>
                  <a:srgbClr val="0070C0"/>
                </a:solidFill>
              </a:rPr>
              <a:t>Pour l’inspection </a:t>
            </a:r>
            <a:r>
              <a:rPr lang="fr-FR" sz="3200" dirty="0" smtClean="0"/>
              <a:t>(instruction) – harmonisation des inspecteurs</a:t>
            </a:r>
          </a:p>
          <a:p>
            <a:pPr lvl="1"/>
            <a:r>
              <a:rPr lang="fr-FR" sz="2800" dirty="0" smtClean="0"/>
              <a:t>Identification des chapitres de la norme 15189 (ou 22870) qui correspondent en France à des exigences réglementaires opposables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042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5276" y="212291"/>
            <a:ext cx="11420474" cy="866775"/>
          </a:xfrm>
        </p:spPr>
        <p:txBody>
          <a:bodyPr>
            <a:noAutofit/>
          </a:bodyPr>
          <a:lstStyle/>
          <a:p>
            <a:pPr lvl="0" algn="ctr"/>
            <a:r>
              <a:rPr lang="fr-FR" sz="3600" b="1" dirty="0" smtClean="0">
                <a:solidFill>
                  <a:srgbClr val="0070C0"/>
                </a:solidFill>
                <a:latin typeface="+mn-lt"/>
              </a:rPr>
              <a:t>Parallèle entre norme ISO 15189 et grille inspection DGS</a:t>
            </a:r>
            <a:br>
              <a:rPr lang="fr-FR" sz="3600" b="1" dirty="0" smtClean="0">
                <a:solidFill>
                  <a:srgbClr val="0070C0"/>
                </a:solidFill>
                <a:latin typeface="+mn-lt"/>
              </a:rPr>
            </a:br>
            <a:r>
              <a:rPr lang="fr-FR" sz="3600" b="1" dirty="0" smtClean="0">
                <a:solidFill>
                  <a:srgbClr val="0070C0"/>
                </a:solidFill>
                <a:latin typeface="+mn-lt"/>
              </a:rPr>
              <a:t>Couverture complète des exigences techniques</a:t>
            </a:r>
            <a:endParaRPr lang="fr-FR" sz="36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281187" y="1156712"/>
            <a:ext cx="88071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Personnel (5.1) et organisation (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4.1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fr-FR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Le </a:t>
            </a:r>
            <a:r>
              <a:rPr lang="fr-FR" dirty="0">
                <a:latin typeface="Calibri" pitchFamily="34" charset="0"/>
                <a:cs typeface="Calibri" pitchFamily="34" charset="0"/>
              </a:rPr>
              <a:t>personnel du LBM n’est pas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compétent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Locaux (5.2)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Lien Inspection du Travail (Code du travail)</a:t>
            </a:r>
            <a:endParaRPr lang="fr-FR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Processus </a:t>
            </a:r>
            <a:r>
              <a:rPr lang="fr-FR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préanalytique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(5.4)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Le LBM n’a pas de procédure de vérification de l’identité de ses patients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Processus analytique (5.3, 5.5, 5.6)</a:t>
            </a:r>
            <a:endParaRPr lang="fr-FR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dirty="0">
                <a:latin typeface="Calibri" pitchFamily="34" charset="0"/>
                <a:cs typeface="Calibri" pitchFamily="34" charset="0"/>
              </a:rPr>
              <a:t>- Le LBM n’assure pas la maintenance de ses automates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dirty="0">
                <a:latin typeface="Calibri" pitchFamily="34" charset="0"/>
                <a:cs typeface="Calibri" pitchFamily="34" charset="0"/>
              </a:rPr>
              <a:t>Le LBM ne gère pas correctement ses réactifs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dirty="0">
                <a:latin typeface="Calibri" pitchFamily="34" charset="0"/>
                <a:cs typeface="Calibri" pitchFamily="34" charset="0"/>
              </a:rPr>
              <a:t>Le LBM ne réalise pas d’EEQ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Processus post analytique (5.7, 5.8, 5.9)</a:t>
            </a:r>
            <a:endParaRPr lang="fr-FR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Le BM n’est pas disponible et les résultats ne sont pas remis de manière conforme. 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Prestations de conseils et interprétation (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4.7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r>
              <a:rPr lang="fr-FR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fr-FR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 LBM n’est pas engagé dans la médicalisation</a:t>
            </a:r>
            <a:endParaRPr lang="fr-FR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Gestion du système d’information (5.10)</a:t>
            </a:r>
            <a:endParaRPr lang="fr-FR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Le </a:t>
            </a:r>
            <a:r>
              <a:rPr lang="fr-FR" dirty="0">
                <a:latin typeface="Calibri" pitchFamily="34" charset="0"/>
                <a:cs typeface="Calibri" pitchFamily="34" charset="0"/>
              </a:rPr>
              <a:t>LBM n’a pas validé son système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d’information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Cas de la Biologie délocalisée (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22870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fr-FR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Le LBM ne respecte pas les textes concernés</a:t>
            </a:r>
            <a:endParaRPr lang="fr-FR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1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75768"/>
            <a:ext cx="10515600" cy="799532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Analyse des écarts critiques vs. inspection</a:t>
            </a:r>
            <a:endParaRPr lang="fr-F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607269"/>
              </p:ext>
            </p:extLst>
          </p:nvPr>
        </p:nvGraphicFramePr>
        <p:xfrm>
          <a:off x="652914" y="1069445"/>
          <a:ext cx="10886172" cy="5098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254"/>
                <a:gridCol w="3948806"/>
                <a:gridCol w="4158112"/>
              </a:tblGrid>
              <a:tr h="35733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Accréditation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Inspection</a:t>
                      </a:r>
                      <a:endParaRPr lang="fr-FR" dirty="0"/>
                    </a:p>
                  </a:txBody>
                  <a:tcPr/>
                </a:tc>
              </a:tr>
              <a:tr h="589376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Organisation du LBM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4.1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="1" baseline="0" dirty="0" smtClean="0"/>
                        <a:t>Pertinence de l’organisation </a:t>
                      </a:r>
                      <a:r>
                        <a:rPr lang="fr-FR" sz="1600" baseline="0" dirty="0" smtClean="0"/>
                        <a:t>vs. Besoins patient et prescripteur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Nombre de BM/nombre</a:t>
                      </a:r>
                      <a:r>
                        <a:rPr lang="fr-FR" sz="1600" baseline="0" dirty="0" smtClean="0"/>
                        <a:t> de sites</a:t>
                      </a:r>
                    </a:p>
                    <a:p>
                      <a:r>
                        <a:rPr lang="fr-FR" sz="1600" baseline="0" dirty="0" smtClean="0"/>
                        <a:t>BM responsable site joignable</a:t>
                      </a:r>
                      <a:endParaRPr lang="fr-FR" sz="1600" dirty="0"/>
                    </a:p>
                  </a:txBody>
                  <a:tcPr/>
                </a:tc>
              </a:tr>
              <a:tr h="589376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Compétence du personnel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5.1</a:t>
                      </a:r>
                      <a:r>
                        <a:rPr lang="fr-FR" sz="1600" baseline="0" dirty="0" smtClean="0"/>
                        <a:t> Habilitation – </a:t>
                      </a:r>
                      <a:r>
                        <a:rPr lang="fr-FR" sz="1600" b="1" baseline="0" dirty="0" smtClean="0"/>
                        <a:t>Maintien des compétences</a:t>
                      </a:r>
                      <a:r>
                        <a:rPr lang="fr-FR" sz="1600" baseline="0" dirty="0" smtClean="0"/>
                        <a:t> – Plan de formation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Diplômes - DPC</a:t>
                      </a:r>
                      <a:endParaRPr lang="fr-FR" sz="1600" dirty="0"/>
                    </a:p>
                  </a:txBody>
                  <a:tcPr/>
                </a:tc>
              </a:tr>
              <a:tr h="781109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Locaux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5.2 Accessibilité – Sécurité – </a:t>
                      </a:r>
                      <a:r>
                        <a:rPr lang="fr-FR" sz="1600" b="1" dirty="0" smtClean="0"/>
                        <a:t>Confidentialité</a:t>
                      </a:r>
                      <a:r>
                        <a:rPr lang="fr-FR" sz="1600" baseline="0" dirty="0" smtClean="0"/>
                        <a:t> (prélèvements – RCP, transmission CR)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Locaux conformes (accessibilité handicapés, confinement, confidentialité)</a:t>
                      </a:r>
                    </a:p>
                    <a:p>
                      <a:r>
                        <a:rPr lang="fr-FR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Lien avec Inspection du Travail ?</a:t>
                      </a:r>
                      <a:endParaRPr lang="fr-FR" sz="16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42216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Préanalytique</a:t>
                      </a:r>
                      <a:endParaRPr lang="fr-FR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5.4 Prélèvement, transport, réception, enregistrement, </a:t>
                      </a:r>
                      <a:r>
                        <a:rPr lang="fr-FR" sz="1600" b="1" dirty="0" err="1" smtClean="0"/>
                        <a:t>identitovigilance</a:t>
                      </a:r>
                      <a:r>
                        <a:rPr lang="fr-FR" sz="1600" dirty="0" smtClean="0"/>
                        <a:t>, recueil des RCP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MP, Catalogue examens et preuves actualisation-diffusion</a:t>
                      </a:r>
                    </a:p>
                    <a:p>
                      <a:r>
                        <a:rPr lang="fr-FR" sz="1600" dirty="0" smtClean="0"/>
                        <a:t>Fiche prélèvement (RCP pour interprétation). </a:t>
                      </a:r>
                    </a:p>
                    <a:p>
                      <a:r>
                        <a:rPr lang="fr-FR" sz="1600" dirty="0" smtClean="0"/>
                        <a:t>Concordance</a:t>
                      </a:r>
                      <a:r>
                        <a:rPr lang="fr-FR" sz="1600" baseline="0" dirty="0" smtClean="0"/>
                        <a:t> sur nom de naissance</a:t>
                      </a:r>
                      <a:endParaRPr lang="fr-FR" sz="1600" dirty="0"/>
                    </a:p>
                  </a:txBody>
                  <a:tcPr/>
                </a:tc>
              </a:tr>
              <a:tr h="1664343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Analytique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5.3 Equipements (équipements critiques – métrologie, </a:t>
                      </a:r>
                      <a:r>
                        <a:rPr lang="fr-FR" sz="1600" b="1" dirty="0" smtClean="0"/>
                        <a:t>automates, réactifs</a:t>
                      </a:r>
                      <a:r>
                        <a:rPr lang="fr-FR" sz="1600" dirty="0" smtClean="0"/>
                        <a:t>)</a:t>
                      </a:r>
                    </a:p>
                    <a:p>
                      <a:r>
                        <a:rPr lang="fr-FR" sz="1600" dirty="0" smtClean="0"/>
                        <a:t>5.5</a:t>
                      </a:r>
                      <a:r>
                        <a:rPr lang="fr-FR" sz="1600" baseline="0" dirty="0" smtClean="0"/>
                        <a:t> Analytique (</a:t>
                      </a:r>
                      <a:r>
                        <a:rPr lang="fr-FR" sz="1600" b="1" baseline="0" dirty="0" smtClean="0"/>
                        <a:t>vérifications méthodes</a:t>
                      </a:r>
                      <a:r>
                        <a:rPr lang="fr-FR" sz="1600" baseline="0" dirty="0" smtClean="0"/>
                        <a:t>, </a:t>
                      </a:r>
                      <a:r>
                        <a:rPr lang="fr-FR" sz="1600" b="1" baseline="0" dirty="0" smtClean="0"/>
                        <a:t>confirmation technique</a:t>
                      </a:r>
                      <a:r>
                        <a:rPr lang="fr-FR" sz="1600" baseline="0" dirty="0" smtClean="0"/>
                        <a:t>)</a:t>
                      </a:r>
                    </a:p>
                    <a:p>
                      <a:r>
                        <a:rPr lang="fr-FR" sz="1600" baseline="0" dirty="0" smtClean="0"/>
                        <a:t>5.6 Qualité analytique (</a:t>
                      </a:r>
                      <a:r>
                        <a:rPr lang="fr-FR" sz="1600" b="1" baseline="0" dirty="0" smtClean="0"/>
                        <a:t>CQI, EEQ, CIL</a:t>
                      </a:r>
                      <a:r>
                        <a:rPr lang="fr-FR" sz="1600" baseline="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Preuves de maintenance</a:t>
                      </a:r>
                    </a:p>
                    <a:p>
                      <a:r>
                        <a:rPr lang="fr-FR" sz="1600" dirty="0" smtClean="0"/>
                        <a:t>Preuves d’achat réactifs, CQ</a:t>
                      </a:r>
                    </a:p>
                    <a:p>
                      <a:r>
                        <a:rPr lang="fr-FR" sz="1600" dirty="0" smtClean="0"/>
                        <a:t>Suivi des températures</a:t>
                      </a:r>
                    </a:p>
                    <a:p>
                      <a:r>
                        <a:rPr lang="fr-FR" sz="1600" dirty="0" smtClean="0"/>
                        <a:t>Gestion des périmés, réactovigilance</a:t>
                      </a:r>
                    </a:p>
                    <a:p>
                      <a:r>
                        <a:rPr lang="fr-FR" sz="1600" dirty="0" smtClean="0"/>
                        <a:t>Preuves CQI – EEQ</a:t>
                      </a:r>
                    </a:p>
                    <a:p>
                      <a:r>
                        <a:rPr lang="fr-FR" sz="1600" dirty="0" smtClean="0"/>
                        <a:t>Dossiers de validation</a:t>
                      </a:r>
                      <a:r>
                        <a:rPr lang="fr-FR" sz="1600" baseline="0" dirty="0" smtClean="0"/>
                        <a:t> de méthodes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754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43745"/>
            <a:ext cx="10515600" cy="799532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Analyse des écarts critiques vs. inspection</a:t>
            </a:r>
            <a:endParaRPr lang="fr-FR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722051"/>
              </p:ext>
            </p:extLst>
          </p:nvPr>
        </p:nvGraphicFramePr>
        <p:xfrm>
          <a:off x="838200" y="1174858"/>
          <a:ext cx="10515600" cy="446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145"/>
                <a:gridCol w="3965609"/>
                <a:gridCol w="3903846"/>
              </a:tblGrid>
              <a:tr h="43887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Accréditation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Inspection</a:t>
                      </a:r>
                      <a:endParaRPr lang="fr-FR" dirty="0"/>
                    </a:p>
                  </a:txBody>
                  <a:tcPr/>
                </a:tc>
              </a:tr>
              <a:tr h="43887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Postanalytique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5.7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="1" baseline="0" dirty="0" smtClean="0"/>
                        <a:t>Validation </a:t>
                      </a:r>
                      <a:r>
                        <a:rPr lang="fr-FR" sz="1600" baseline="0" dirty="0" smtClean="0"/>
                        <a:t>(par un BM avant transmission) pertinence des modalités - </a:t>
                      </a:r>
                      <a:r>
                        <a:rPr lang="fr-FR" sz="1600" b="1" baseline="0" dirty="0" smtClean="0"/>
                        <a:t>Interprétation</a:t>
                      </a:r>
                    </a:p>
                    <a:p>
                      <a:r>
                        <a:rPr lang="fr-FR" sz="1600" baseline="0" dirty="0" smtClean="0"/>
                        <a:t>5.8 </a:t>
                      </a:r>
                      <a:r>
                        <a:rPr lang="fr-FR" sz="1600" b="1" baseline="0" dirty="0" smtClean="0"/>
                        <a:t>Comptes rendus </a:t>
                      </a:r>
                      <a:r>
                        <a:rPr lang="fr-FR" sz="1600" b="0" baseline="0" dirty="0" smtClean="0"/>
                        <a:t>conformes</a:t>
                      </a:r>
                    </a:p>
                    <a:p>
                      <a:r>
                        <a:rPr lang="fr-FR" sz="1600" baseline="0" dirty="0" smtClean="0"/>
                        <a:t>5.9 </a:t>
                      </a:r>
                      <a:r>
                        <a:rPr lang="fr-FR" sz="1600" b="1" baseline="0" dirty="0" smtClean="0"/>
                        <a:t>Transmission </a:t>
                      </a:r>
                      <a:r>
                        <a:rPr lang="fr-FR" sz="1600" b="0" baseline="0" dirty="0" smtClean="0"/>
                        <a:t>CR conforme</a:t>
                      </a:r>
                      <a:endParaRPr lang="fr-F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Modalités</a:t>
                      </a:r>
                      <a:r>
                        <a:rPr lang="fr-FR" sz="1600" baseline="0" dirty="0" smtClean="0"/>
                        <a:t> de validation et de transmission autorisées ?</a:t>
                      </a:r>
                    </a:p>
                    <a:p>
                      <a:r>
                        <a:rPr lang="fr-FR" sz="1600" baseline="0" dirty="0" smtClean="0"/>
                        <a:t>Comptes rendus conformes ?</a:t>
                      </a:r>
                    </a:p>
                    <a:p>
                      <a:r>
                        <a:rPr lang="fr-FR" sz="1600" baseline="0" dirty="0" smtClean="0"/>
                        <a:t>Interprétation faite vs. RCP ?</a:t>
                      </a:r>
                      <a:endParaRPr lang="fr-FR" sz="1600" dirty="0"/>
                    </a:p>
                  </a:txBody>
                  <a:tcPr/>
                </a:tc>
              </a:tr>
              <a:tr h="43887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Interprétation – Conseils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4.7 </a:t>
                      </a:r>
                      <a:r>
                        <a:rPr lang="fr-FR" sz="1600" b="1" dirty="0" smtClean="0"/>
                        <a:t>Prestations conseil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aseline="0" dirty="0" smtClean="0"/>
                        <a:t>(</a:t>
                      </a:r>
                      <a:r>
                        <a:rPr lang="fr-FR" sz="1600" baseline="0" dirty="0" err="1" smtClean="0"/>
                        <a:t>préana</a:t>
                      </a:r>
                      <a:r>
                        <a:rPr lang="fr-FR" sz="1600" baseline="0" dirty="0" smtClean="0"/>
                        <a:t> - prescription, </a:t>
                      </a:r>
                      <a:r>
                        <a:rPr lang="fr-FR" sz="1600" baseline="0" dirty="0" err="1" smtClean="0"/>
                        <a:t>postana</a:t>
                      </a:r>
                      <a:r>
                        <a:rPr lang="fr-FR" sz="1600" baseline="0" dirty="0" smtClean="0"/>
                        <a:t> interprétation conseil)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Adaptation prescription vs NABM, recommandations HAS</a:t>
                      </a:r>
                    </a:p>
                    <a:p>
                      <a:r>
                        <a:rPr lang="fr-FR" sz="1600" dirty="0" smtClean="0"/>
                        <a:t>Interprétation conseil vs patient et prescripteur</a:t>
                      </a:r>
                      <a:endParaRPr lang="fr-FR" sz="1600" dirty="0"/>
                    </a:p>
                  </a:txBody>
                  <a:tcPr/>
                </a:tc>
              </a:tr>
              <a:tr h="43887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Système d’information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5.10 Gestion SI</a:t>
                      </a:r>
                    </a:p>
                    <a:p>
                      <a:r>
                        <a:rPr lang="fr-FR" sz="1600" dirty="0" smtClean="0"/>
                        <a:t>Cartographie</a:t>
                      </a:r>
                      <a:r>
                        <a:rPr lang="fr-FR" sz="1600" baseline="0" dirty="0" smtClean="0"/>
                        <a:t> SI, </a:t>
                      </a:r>
                      <a:r>
                        <a:rPr lang="fr-FR" sz="1600" b="1" baseline="0" dirty="0" smtClean="0"/>
                        <a:t>qualification, sécurité, confidentialité, intégrité des données</a:t>
                      </a:r>
                      <a:r>
                        <a:rPr lang="fr-FR" sz="1600" baseline="0" dirty="0" smtClean="0"/>
                        <a:t>.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Exigences décret 01/2016</a:t>
                      </a:r>
                    </a:p>
                    <a:p>
                      <a:r>
                        <a:rPr lang="fr-FR" sz="1600" dirty="0" smtClean="0"/>
                        <a:t>Authentification, interopérabilité, dossiers de qualification (intégrité et pérennité)</a:t>
                      </a:r>
                      <a:endParaRPr lang="fr-FR" sz="1600" dirty="0"/>
                    </a:p>
                  </a:txBody>
                  <a:tcPr/>
                </a:tc>
              </a:tr>
              <a:tr h="43887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Biologie délocalisée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ISO22870</a:t>
                      </a:r>
                    </a:p>
                    <a:p>
                      <a:r>
                        <a:rPr lang="fr-FR" sz="1600" b="1" dirty="0" smtClean="0"/>
                        <a:t>Habilitation des opérateurs </a:t>
                      </a:r>
                      <a:r>
                        <a:rPr lang="fr-FR" sz="1600" dirty="0" smtClean="0"/>
                        <a:t>externes, </a:t>
                      </a:r>
                      <a:r>
                        <a:rPr lang="fr-FR" sz="1600" b="1" dirty="0" smtClean="0"/>
                        <a:t>maitrise</a:t>
                      </a:r>
                      <a:r>
                        <a:rPr lang="fr-FR" sz="1600" dirty="0" smtClean="0"/>
                        <a:t> id. intra LBM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Respect de la loi (« décision thérapeutique urgente »)</a:t>
                      </a:r>
                    </a:p>
                    <a:p>
                      <a:r>
                        <a:rPr lang="fr-FR" sz="1600" dirty="0" smtClean="0"/>
                        <a:t>Prise de responsabilité</a:t>
                      </a:r>
                      <a:r>
                        <a:rPr lang="fr-FR" sz="1600" baseline="0" dirty="0" smtClean="0"/>
                        <a:t> et maitrise id. intra LBM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594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20746"/>
            <a:ext cx="10515600" cy="1325563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Conclusions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Articulation COFRAC – HAS mise en place pour coordonner les visites de certification des hôpitaux avec les évaluations de l’accréditation COFRAC</a:t>
            </a:r>
          </a:p>
          <a:p>
            <a:r>
              <a:rPr lang="fr-FR" dirty="0" smtClean="0"/>
              <a:t>Articulation COFRAC – ARS essentielle pour harmoniser le processus d’accréditation avec celui de l’inspection dans un objectif de protection de la Santé Publique</a:t>
            </a:r>
          </a:p>
          <a:p>
            <a:pPr lvl="1"/>
            <a:r>
              <a:rPr lang="fr-FR" dirty="0"/>
              <a:t>Clarification des </a:t>
            </a:r>
            <a:r>
              <a:rPr lang="fr-FR" dirty="0" smtClean="0"/>
              <a:t>exigences </a:t>
            </a:r>
            <a:endParaRPr lang="fr-FR" dirty="0"/>
          </a:p>
          <a:p>
            <a:pPr lvl="1"/>
            <a:r>
              <a:rPr lang="fr-FR" dirty="0" smtClean="0"/>
              <a:t>Information des LBM et harmonisation des inspecteurs</a:t>
            </a:r>
          </a:p>
          <a:p>
            <a:pPr lvl="1"/>
            <a:r>
              <a:rPr lang="fr-FR" dirty="0" smtClean="0"/>
              <a:t>Appui par des biologistes médicaux (ET ou ET-RE) si nécessaire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01/03/2017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DGS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C8211-0F53-4445-9BC2-600F66E8EBB2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192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OINTWIDTH" val="0.5"/>
  <p:tag name="ARS_CHARTSHOWITEMTEXT" val="0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1248</Words>
  <Application>Microsoft Office PowerPoint</Application>
  <PresentationFormat>Personnalisé</PresentationFormat>
  <Paragraphs>285</Paragraphs>
  <Slides>23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Accréditation et inspection  en Biologie Médicale Quelle articulation ?</vt:lpstr>
      <vt:lpstr>Présentation PowerPoint</vt:lpstr>
      <vt:lpstr>Présentation PowerPoint</vt:lpstr>
      <vt:lpstr>Présentation PowerPoint</vt:lpstr>
      <vt:lpstr>Comparaison Inspection  - Accréditation </vt:lpstr>
      <vt:lpstr>Présentation PowerPoint</vt:lpstr>
      <vt:lpstr>Notion de criticité EEQ</vt:lpstr>
      <vt:lpstr>Notion de criticité COFRAC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Transposition des exigences</vt:lpstr>
      <vt:lpstr>Parallèle entre norme ISO 15189 et grille inspection DGS Couverture complète des exigences techniques</vt:lpstr>
      <vt:lpstr>Analyse des écarts critiques vs. inspection</vt:lpstr>
      <vt:lpstr>Analyse des écarts critiques vs. inspection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Biologie Médicale Les points critiques</dc:title>
  <dc:creator>567647</dc:creator>
  <cp:lastModifiedBy>mmaire</cp:lastModifiedBy>
  <cp:revision>35</cp:revision>
  <dcterms:created xsi:type="dcterms:W3CDTF">2017-02-23T09:05:58Z</dcterms:created>
  <dcterms:modified xsi:type="dcterms:W3CDTF">2017-03-09T13:42:36Z</dcterms:modified>
</cp:coreProperties>
</file>